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-59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AB41CDD-C7FA-4B84-A2BB-D1B744E5CE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302A910-5AE7-4478-845D-004DE86524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B5C0065-7438-4DA1-81A3-A5386A69A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98452-E04C-410C-8422-57DDA8BFF5E3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8630CB5-CA7A-44AB-8BEB-AC5456F52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0E94C2A-CCD0-4B3A-B399-A6CAB124D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F0455-A422-418F-A7BE-38AEE5ADB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959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F702360-8844-4101-BFE6-8AD2B6027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94A642E-D531-41A7-8BD6-F01854C049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C4DE896-1F15-4ADF-A569-DA21E790A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98452-E04C-410C-8422-57DDA8BFF5E3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12E183C-9BC1-4516-AED9-86525B971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2BAD700-31C7-4508-8D4C-A83952B9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F0455-A422-418F-A7BE-38AEE5ADB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2793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85CA7795-64CD-4999-87D5-B9A4162211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3A99351-ADA6-4111-A30A-05F4FAD27D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52C9A19-8E9C-4965-9197-831066E84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98452-E04C-410C-8422-57DDA8BFF5E3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18B8EFD-E81A-4063-A6DA-F9C3D8BC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F2BE8C2-BED3-4DD3-8DC2-B88B43333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F0455-A422-418F-A7BE-38AEE5ADB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0299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9B692F-E84B-43D1-880E-B3E1702AF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8C2ADE8-FA29-47CB-9680-02036951D5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C99ABC5-9DEC-47B1-97F0-A2AB6618E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98452-E04C-410C-8422-57DDA8BFF5E3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6A8CBC6-A74D-468E-8B08-4FA24C8D2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45082B7-2C51-4F16-A228-8EF891C5E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F0455-A422-418F-A7BE-38AEE5ADB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7797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AF9D75-C74D-4719-90BB-55C469E3F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B40C2D0-A484-4207-9322-618524F72A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73F7D1E-B653-47CA-8C26-11E5235F1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98452-E04C-410C-8422-57DDA8BFF5E3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BB1F4C6-AAA8-4B1C-A110-C7074A8C4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530CE30-D097-4FDC-81F8-6E88CCE49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F0455-A422-418F-A7BE-38AEE5ADB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634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D2E24F7-2E1A-4A38-93B0-F7A702AE4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10D85D1-8636-4B4F-ACEA-2C173A0B76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EFBC8D5-F7AA-4B2F-AC85-EF3A1AD76B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DE47767-BD53-4D21-A1F3-CF51B11D1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98452-E04C-410C-8422-57DDA8BFF5E3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A3981BA-189D-4A4C-9E79-E15F31920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F7DD3DD-2790-4F53-82BD-2CB98B994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F0455-A422-418F-A7BE-38AEE5ADB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07486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C24E9EC-9005-48BB-B5F1-062BA18DB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004D3AB-4261-49B1-B8F2-AF5351102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FD25B31-002B-4128-968B-9F19DB0612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88A277C-FEDA-48CA-99E3-CCD8CCCF4B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763C0AC7-80DB-4657-84D4-5E68A34566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06F0CE9-5FA7-4ECA-B410-156B8557E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98452-E04C-410C-8422-57DDA8BFF5E3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41D8C105-7175-46B2-A3B5-02C00E40C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F4D4DB34-6A12-47C3-B226-5C7417978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F0455-A422-418F-A7BE-38AEE5ADB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2520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224D259-E05F-4859-9891-451CC9C49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1501222-690E-4693-B88F-7AFAA72B2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98452-E04C-410C-8422-57DDA8BFF5E3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7BD0BD6-BDB8-498D-BBE6-684F17788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3E4461A7-F0B2-4820-98A0-82A9539D9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F0455-A422-418F-A7BE-38AEE5ADB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3223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DE4C3D1-5BD7-4E73-B846-4ABE66F4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98452-E04C-410C-8422-57DDA8BFF5E3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FFA40B0B-9C97-4230-90D1-FD3F45407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9FF1009-4C4F-4D13-BE64-5CEC38E78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F0455-A422-418F-A7BE-38AEE5ADB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42818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31A8E8-B4AF-4001-BB08-DC396D8E2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524B257-3949-4D05-AF24-2C857F40D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1F0217C-8583-400C-AC60-4D3CF70744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ACC39C3-E01B-4696-87A7-8098FCE4A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98452-E04C-410C-8422-57DDA8BFF5E3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174519B-4FC5-4ED3-ADAA-0ED45109B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B9AD530-5CC2-4B8D-81E9-0D6AEC5DD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F0455-A422-418F-A7BE-38AEE5ADB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79824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62BD9B9-A5A1-44EE-8C3C-CB9BA66BF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96BB031-13AB-4270-89D2-7B1B707B18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AA3866A-F401-4E0B-9254-6DF7CFE1F7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ABC823F-C76E-4880-BF08-12AC81731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98452-E04C-410C-8422-57DDA8BFF5E3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59CDA75-7CF0-441D-84D9-E4860ED58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FEB63BD8-1FF5-47AA-8DF5-5BB12301F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F0455-A422-418F-A7BE-38AEE5ADB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0958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59AAFBF-8E14-4068-8B59-B062C4AB8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8938F2C-6BC0-4E1E-B0F8-41852D6BF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E07FF6B-3DB1-40CA-AD2C-395B6BF0D5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98452-E04C-410C-8422-57DDA8BFF5E3}" type="datetimeFigureOut">
              <a:rPr lang="ru-RU" smtClean="0"/>
              <a:pPr/>
              <a:t>17.11.2022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A1D2A4D-E060-491B-9F08-BEBDBBEBCB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569D566-E8EC-4E00-AA92-77ACCEACE9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F0455-A422-418F-A7BE-38AEE5ADB5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89326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3613A32-9DD1-4D9F-AA1B-C85C667D60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0ACC1A3-C343-4C43-A8F3-4818E27197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4FE6130-8362-4E63-A25B-115E294A8C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A4D3DBD-BEC5-47B0-9F28-C00D6BB353CF}"/>
              </a:ext>
            </a:extLst>
          </p:cNvPr>
          <p:cNvSpPr txBox="1"/>
          <p:nvPr/>
        </p:nvSpPr>
        <p:spPr>
          <a:xfrm>
            <a:off x="2361459" y="532660"/>
            <a:ext cx="7965881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4000" b="1" dirty="0" smtClean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4000" b="1" dirty="0" smtClean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Консультация </a:t>
            </a: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для родителей</a:t>
            </a:r>
          </a:p>
          <a:p>
            <a:pPr algn="ctr"/>
            <a:r>
              <a:rPr lang="ru-RU" sz="40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«Музыка и нравственно-патриотическое воспитание»</a:t>
            </a:r>
          </a:p>
          <a:p>
            <a:pPr algn="ctr"/>
            <a:endParaRPr lang="ru-RU" sz="2000" b="1" dirty="0" smtClean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1" dirty="0" smtClean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1" dirty="0" smtClean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1" dirty="0" smtClean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1" dirty="0" smtClean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pPr algn="ctr"/>
            <a:endParaRPr lang="ru-RU" sz="2000" b="1" dirty="0" smtClean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Подготовила: </a:t>
            </a:r>
            <a:endParaRPr lang="ru-RU" sz="2000" b="1" dirty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0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м</a:t>
            </a:r>
            <a:r>
              <a:rPr lang="ru-RU" sz="20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узыкальный </a:t>
            </a:r>
            <a:r>
              <a:rPr lang="ru-RU" sz="20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руководитель</a:t>
            </a:r>
          </a:p>
          <a:p>
            <a:pPr algn="ctr"/>
            <a:r>
              <a:rPr lang="ru-RU" sz="2000" b="1" dirty="0" err="1">
                <a:solidFill>
                  <a:srgbClr val="7030A0"/>
                </a:solidFill>
                <a:latin typeface="Monotype Corsiva" panose="03010101010201010101" pitchFamily="66" charset="0"/>
              </a:rPr>
              <a:t>Ленкова</a:t>
            </a:r>
            <a:r>
              <a:rPr lang="ru-RU" sz="20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 Е .В.</a:t>
            </a:r>
          </a:p>
        </p:txBody>
      </p:sp>
    </p:spTree>
    <p:extLst>
      <p:ext uri="{BB962C8B-B14F-4D97-AF65-F5344CB8AC3E}">
        <p14:creationId xmlns="" xmlns:p14="http://schemas.microsoft.com/office/powerpoint/2010/main" val="3855111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77FCE7E-E144-4C20-9349-7239829BA9D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0919426-9559-4999-8486-B766628F3236}"/>
              </a:ext>
            </a:extLst>
          </p:cNvPr>
          <p:cNvSpPr txBox="1"/>
          <p:nvPr/>
        </p:nvSpPr>
        <p:spPr>
          <a:xfrm>
            <a:off x="1984681" y="3170634"/>
            <a:ext cx="7537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="" xmlns:p14="http://schemas.microsoft.com/office/powerpoint/2010/main" val="2415396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56F184D-3877-40E8-A950-F31BB4368A3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2C0782F-3824-4ADE-9B93-EA5E24C2819A}"/>
              </a:ext>
            </a:extLst>
          </p:cNvPr>
          <p:cNvSpPr txBox="1"/>
          <p:nvPr/>
        </p:nvSpPr>
        <p:spPr>
          <a:xfrm>
            <a:off x="1669002" y="523784"/>
            <a:ext cx="750828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1" dirty="0">
                <a:latin typeface="Monotype Corsiva" panose="03010101010201010101" pitchFamily="66" charset="0"/>
              </a:rPr>
              <a:t>О важности приобщения ребенка к культуре своего народа написано много,</a:t>
            </a:r>
          </a:p>
          <a:p>
            <a:r>
              <a:rPr lang="ru-RU" b="1" i="1" dirty="0">
                <a:latin typeface="Monotype Corsiva" panose="03010101010201010101" pitchFamily="66" charset="0"/>
              </a:rPr>
              <a:t>поскольку обращение к отеческому наследию воспитывает уважение, гордость за</a:t>
            </a:r>
          </a:p>
          <a:p>
            <a:r>
              <a:rPr lang="ru-RU" b="1" i="1" dirty="0">
                <a:latin typeface="Monotype Corsiva" panose="03010101010201010101" pitchFamily="66" charset="0"/>
              </a:rPr>
              <a:t>землю, на которой живешь. Поэтому детям необходимо знать и изучать культуру</a:t>
            </a:r>
          </a:p>
          <a:p>
            <a:r>
              <a:rPr lang="ru-RU" b="1" i="1" dirty="0">
                <a:latin typeface="Monotype Corsiva" panose="03010101010201010101" pitchFamily="66" charset="0"/>
              </a:rPr>
              <a:t>своих предков. Именно акцент на знание истории народа, его культуры поможет в</a:t>
            </a:r>
          </a:p>
          <a:p>
            <a:r>
              <a:rPr lang="ru-RU" b="1" i="1" dirty="0">
                <a:latin typeface="Monotype Corsiva" panose="03010101010201010101" pitchFamily="66" charset="0"/>
              </a:rPr>
              <a:t>дальнейшем с уважением и интересом относиться к культурным традициям других</a:t>
            </a:r>
          </a:p>
          <a:p>
            <a:r>
              <a:rPr lang="ru-RU" b="1" i="1" dirty="0">
                <a:latin typeface="Monotype Corsiva" panose="03010101010201010101" pitchFamily="66" charset="0"/>
              </a:rPr>
              <a:t>народов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81D1637-8745-4DD2-9D70-9877B0EA34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19" y="3098307"/>
            <a:ext cx="4315679" cy="28911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3A6E345-D4DD-40B6-B9E0-ACCA2483C7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531" y="3098308"/>
            <a:ext cx="4468427" cy="28911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02481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0E42E12-0019-4B4D-9688-C549EA6971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FB63A01-FD57-46B7-9999-6CECABEB476B}"/>
              </a:ext>
            </a:extLst>
          </p:cNvPr>
          <p:cNvSpPr txBox="1"/>
          <p:nvPr/>
        </p:nvSpPr>
        <p:spPr>
          <a:xfrm>
            <a:off x="887767" y="923278"/>
            <a:ext cx="925941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Monotype Corsiva" panose="03010101010201010101" pitchFamily="66" charset="0"/>
              </a:rPr>
              <a:t>Чувство Родины начинается у ребенка с отношения к семье, к самым близким людям - к матери, отцу, бабушке, дедушке. Это корни, связывающие его с родным домом и ближайшим окружением.</a:t>
            </a:r>
          </a:p>
          <a:p>
            <a:r>
              <a:rPr lang="ru-RU" b="1" dirty="0">
                <a:latin typeface="Monotype Corsiva" panose="03010101010201010101" pitchFamily="66" charset="0"/>
              </a:rPr>
              <a:t>Чувство Родины начинается с восхищения тем, что видит перед собой малыш, чему</a:t>
            </a:r>
          </a:p>
          <a:p>
            <a:r>
              <a:rPr lang="ru-RU" b="1" dirty="0">
                <a:latin typeface="Monotype Corsiva" panose="03010101010201010101" pitchFamily="66" charset="0"/>
              </a:rPr>
              <a:t>он изумляется и что вызывает отклик в его душе... И хотя многие впечатления еще не осознаны им глубоко, но, пропущенные через детское восприятие, они играют огромную роль в становлении личности патриота.</a:t>
            </a:r>
          </a:p>
          <a:p>
            <a:r>
              <a:rPr lang="ru-RU" b="1" dirty="0">
                <a:latin typeface="Monotype Corsiva" panose="03010101010201010101" pitchFamily="66" charset="0"/>
              </a:rPr>
              <a:t>Поэтому родная культура  должна стать неотъемлемой частью души ребенка.</a:t>
            </a:r>
          </a:p>
          <a:p>
            <a:r>
              <a:rPr lang="ru-RU" b="1" dirty="0">
                <a:latin typeface="Monotype Corsiva" panose="03010101010201010101" pitchFamily="66" charset="0"/>
              </a:rPr>
              <a:t>Духовный, творческий патриотизм надо прививать с раннего детства. Сейчас мы по-новому начинаем относиться к старинным праздникам, традициям, фольклору, художественным промыслам, декоративно-прикладному искусству</a:t>
            </a:r>
            <a:r>
              <a:rPr lang="ru-RU" dirty="0">
                <a:latin typeface="Monotype Corsiva" panose="03010101010201010101" pitchFamily="66" charset="0"/>
              </a:rPr>
              <a:t>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16F52DF-A2EB-44EB-8BC3-B6D798C2A2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935" y="3557753"/>
            <a:ext cx="4163627" cy="27730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76367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2FD670E-CE41-4D8F-AB82-0C7A7135B2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ECC7CDF-1B78-426C-8783-60446D4C0F62}"/>
              </a:ext>
            </a:extLst>
          </p:cNvPr>
          <p:cNvSpPr txBox="1"/>
          <p:nvPr/>
        </p:nvSpPr>
        <p:spPr>
          <a:xfrm>
            <a:off x="1127463" y="701336"/>
            <a:ext cx="9010835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>
              <a:latin typeface="Monotype Corsiva" panose="03010101010201010101" pitchFamily="66" charset="0"/>
            </a:endParaRPr>
          </a:p>
          <a:p>
            <a:r>
              <a:rPr lang="ru-RU" b="1" dirty="0">
                <a:latin typeface="Monotype Corsiva" panose="03010101010201010101" pitchFamily="66" charset="0"/>
              </a:rPr>
              <a:t>     1. Окружающие предметы, впервые пробуждающие душу ребенка, воспитывающие в нем чувство красоты, любознательность, должны быть национальными. Это поможет детям с самого раннего возраста понять, что они - часть великого русского народа.</a:t>
            </a:r>
          </a:p>
          <a:p>
            <a:endParaRPr lang="ru-RU" b="1" dirty="0">
              <a:latin typeface="Monotype Corsiva" panose="03010101010201010101" pitchFamily="66" charset="0"/>
            </a:endParaRPr>
          </a:p>
          <a:p>
            <a:endParaRPr lang="ru-RU" b="1" dirty="0">
              <a:latin typeface="Monotype Corsiva" panose="03010101010201010101" pitchFamily="66" charset="0"/>
            </a:endParaRPr>
          </a:p>
          <a:p>
            <a:r>
              <a:rPr lang="ru-RU" b="1" dirty="0">
                <a:latin typeface="Monotype Corsiva" panose="03010101010201010101" pitchFamily="66" charset="0"/>
              </a:rPr>
              <a:t>      2. Большие потенциальные возможности нравственно-патриотического воздействия заключаются в народной музыке. Народные музыкальные произведения знакомят детей с обычаями и бытом русского народа, трудом, бережным отношением к природе, чувством юмора. Знакомя детей с поговорками, загадками, пословицами, сказками, мы тем самым приобщаем их к общечеловеческим нравственным ценностям. В русском фольклоре каким-то особенным образом сочетаются слово, музыкальный ритм, напевность. Адресованные детям потешки, прибаутки, </a:t>
            </a:r>
            <a:r>
              <a:rPr lang="ru-RU" b="1" dirty="0" err="1">
                <a:latin typeface="Monotype Corsiva" panose="03010101010201010101" pitchFamily="66" charset="0"/>
              </a:rPr>
              <a:t>заклички</a:t>
            </a:r>
            <a:r>
              <a:rPr lang="ru-RU" b="1" dirty="0">
                <a:latin typeface="Monotype Corsiva" panose="03010101010201010101" pitchFamily="66" charset="0"/>
              </a:rPr>
              <a:t> звучат как ласковый говорок, выражая заботу, нежность, веру в благополучное будущее. В пословицах и поговорках метко оцениваются различные жизненные позиции, высмеиваются недостатки,  восхваляются положительные качества людей. Особое место в произведениях устного народного творчества занимают уважительное отношение к труду, восхищение мастерством</a:t>
            </a:r>
          </a:p>
          <a:p>
            <a:r>
              <a:rPr lang="ru-RU" b="1" dirty="0">
                <a:latin typeface="Monotype Corsiva" panose="03010101010201010101" pitchFamily="66" charset="0"/>
              </a:rPr>
              <a:t>человеческих рук. Благодаря этому, фольклор является богатейшим источником</a:t>
            </a:r>
          </a:p>
          <a:p>
            <a:r>
              <a:rPr lang="ru-RU" b="1" dirty="0">
                <a:latin typeface="Monotype Corsiva" panose="03010101010201010101" pitchFamily="66" charset="0"/>
              </a:rPr>
              <a:t>познавательного и нравственного развития детей.</a:t>
            </a:r>
          </a:p>
        </p:txBody>
      </p:sp>
    </p:spTree>
    <p:extLst>
      <p:ext uri="{BB962C8B-B14F-4D97-AF65-F5344CB8AC3E}">
        <p14:creationId xmlns="" xmlns:p14="http://schemas.microsoft.com/office/powerpoint/2010/main" val="3960873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33434BD-5376-4F1C-BF00-4C30D03226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5E91BC7-724C-4E21-9F97-15512AEF24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6" y="75090"/>
            <a:ext cx="5058977" cy="352683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71629DAE-A7B2-46EF-AAB2-E5B57A8629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070" y="75091"/>
            <a:ext cx="5331614" cy="35268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5D8D6F33-EAC6-4ED4-90CF-7BD18058FB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402" y="3639464"/>
            <a:ext cx="4499080" cy="31809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9833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CCB69A6B-1B43-4B01-8B3A-86969273EB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668B9B4-6CAF-45F7-91AF-2085F7BDF093}"/>
              </a:ext>
            </a:extLst>
          </p:cNvPr>
          <p:cNvSpPr txBox="1"/>
          <p:nvPr/>
        </p:nvSpPr>
        <p:spPr>
          <a:xfrm>
            <a:off x="1056442" y="763481"/>
            <a:ext cx="890430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>
              <a:latin typeface="Monotype Corsiva" panose="03010101010201010101" pitchFamily="66" charset="0"/>
            </a:endParaRPr>
          </a:p>
          <a:p>
            <a:r>
              <a:rPr lang="ru-RU" b="1" dirty="0">
                <a:latin typeface="Monotype Corsiva" panose="03010101010201010101" pitchFamily="66" charset="0"/>
              </a:rPr>
              <a:t>     3. Большое место в приобщении детей к народной культуре должны занимать</a:t>
            </a:r>
          </a:p>
          <a:p>
            <a:r>
              <a:rPr lang="ru-RU" b="1" dirty="0">
                <a:latin typeface="Monotype Corsiva" panose="03010101010201010101" pitchFamily="66" charset="0"/>
              </a:rPr>
              <a:t>народные праздники и традиции. В них фокусируются накопленные веками</a:t>
            </a:r>
          </a:p>
          <a:p>
            <a:r>
              <a:rPr lang="ru-RU" b="1" dirty="0">
                <a:latin typeface="Monotype Corsiva" panose="03010101010201010101" pitchFamily="66" charset="0"/>
              </a:rPr>
              <a:t>тончайшие наблюдения за характерными особенностями времен года, погодными</a:t>
            </a:r>
          </a:p>
          <a:p>
            <a:r>
              <a:rPr lang="ru-RU" b="1" dirty="0">
                <a:latin typeface="Monotype Corsiva" panose="03010101010201010101" pitchFamily="66" charset="0"/>
              </a:rPr>
              <a:t>изменениями, поведением птиц, насекомых, растений. Причем эти наблюдения</a:t>
            </a:r>
          </a:p>
          <a:p>
            <a:r>
              <a:rPr lang="ru-RU" b="1" dirty="0">
                <a:latin typeface="Monotype Corsiva" panose="03010101010201010101" pitchFamily="66" charset="0"/>
              </a:rPr>
              <a:t>непосредственно связаны с трудом и различными сторонами общественной жизни</a:t>
            </a:r>
          </a:p>
          <a:p>
            <a:r>
              <a:rPr lang="ru-RU" b="1" dirty="0">
                <a:latin typeface="Monotype Corsiva" panose="03010101010201010101" pitchFamily="66" charset="0"/>
              </a:rPr>
              <a:t>человека во всей их целостности и многообразии.</a:t>
            </a:r>
          </a:p>
          <a:p>
            <a:endParaRPr lang="ru-RU" dirty="0">
              <a:latin typeface="Monotype Corsiva" panose="03010101010201010101" pitchFamily="66" charset="0"/>
            </a:endParaRPr>
          </a:p>
          <a:p>
            <a:endParaRPr lang="ru-RU" dirty="0">
              <a:latin typeface="Monotype Corsiva" panose="03010101010201010101" pitchFamily="66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7DEC04E-15E0-46D9-914D-D463603C48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8" y="2820878"/>
            <a:ext cx="3812958" cy="285971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6B5990CC-42BC-40C5-8BC8-891D427296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0857" y="2820878"/>
            <a:ext cx="5202315" cy="285971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ED09C430-CA88-4798-AFB9-0B4AC8021B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54" y="4206049"/>
            <a:ext cx="3816856" cy="25853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69324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3BC2438-6341-43FA-9062-23F483BC29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C03F0ED-9785-44FA-9110-66AD36921473}"/>
              </a:ext>
            </a:extLst>
          </p:cNvPr>
          <p:cNvSpPr txBox="1"/>
          <p:nvPr/>
        </p:nvSpPr>
        <p:spPr>
          <a:xfrm>
            <a:off x="1402672" y="648070"/>
            <a:ext cx="77746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Monotype Corsiva" panose="03010101010201010101" pitchFamily="66" charset="0"/>
              </a:rPr>
              <a:t>     </a:t>
            </a:r>
            <a:r>
              <a:rPr lang="ru-RU" b="1" dirty="0">
                <a:latin typeface="Monotype Corsiva" panose="03010101010201010101" pitchFamily="66" charset="0"/>
              </a:rPr>
              <a:t>4. Очень важно ознакомить детей с народной декоративной росписью. Она, пленяя</a:t>
            </a:r>
          </a:p>
          <a:p>
            <a:r>
              <a:rPr lang="ru-RU" b="1" dirty="0">
                <a:latin typeface="Monotype Corsiva" panose="03010101010201010101" pitchFamily="66" charset="0"/>
              </a:rPr>
              <a:t>душу гармонией и ритмом, способна увлечь ребят национальным изобразительным</a:t>
            </a:r>
          </a:p>
          <a:p>
            <a:r>
              <a:rPr lang="ru-RU" b="1" dirty="0">
                <a:latin typeface="Monotype Corsiva" panose="03010101010201010101" pitchFamily="66" charset="0"/>
              </a:rPr>
              <a:t>искусством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86B938C6-47D6-4F50-8E71-643B60D5C9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876" y="1629606"/>
            <a:ext cx="6107098" cy="45803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52709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6F000E1A-2A10-466F-80AA-B24E32C0A4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253CDAD-9569-4B09-BEAF-27D96CFF6B57}"/>
              </a:ext>
            </a:extLst>
          </p:cNvPr>
          <p:cNvSpPr txBox="1"/>
          <p:nvPr/>
        </p:nvSpPr>
        <p:spPr>
          <a:xfrm>
            <a:off x="1012054" y="1118586"/>
            <a:ext cx="816523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Monotype Corsiva" panose="03010101010201010101" pitchFamily="66" charset="0"/>
              </a:rPr>
              <a:t>    </a:t>
            </a:r>
            <a:r>
              <a:rPr lang="ru-RU" sz="2000" b="1" dirty="0">
                <a:latin typeface="Monotype Corsiva" panose="03010101010201010101" pitchFamily="66" charset="0"/>
              </a:rPr>
              <a:t>Суть нравственно-патриотического воспитания состоит в том, чтобы посеять </a:t>
            </a:r>
            <a:r>
              <a:rPr lang="ru-RU" sz="2000" b="1" dirty="0" smtClean="0">
                <a:latin typeface="Monotype Corsiva" panose="03010101010201010101" pitchFamily="66" charset="0"/>
              </a:rPr>
              <a:t>из </a:t>
            </a:r>
            <a:r>
              <a:rPr lang="ru-RU" sz="2000" b="1" dirty="0">
                <a:latin typeface="Monotype Corsiva" panose="03010101010201010101" pitchFamily="66" charset="0"/>
              </a:rPr>
              <a:t>растить в детской душе семена любви к родной природе, к родному дому и</a:t>
            </a:r>
          </a:p>
          <a:p>
            <a:r>
              <a:rPr lang="ru-RU" sz="2000" b="1" dirty="0">
                <a:latin typeface="Monotype Corsiva" panose="03010101010201010101" pitchFamily="66" charset="0"/>
              </a:rPr>
              <a:t>семье, к истории и культуре страны, созданной трудами родных и близких людей,</a:t>
            </a:r>
          </a:p>
          <a:p>
            <a:r>
              <a:rPr lang="ru-RU" sz="2000" b="1" dirty="0">
                <a:latin typeface="Monotype Corsiva" panose="03010101010201010101" pitchFamily="66" charset="0"/>
              </a:rPr>
              <a:t>тех, кого зовут соотечественниками.</a:t>
            </a:r>
          </a:p>
          <a:p>
            <a:r>
              <a:rPr lang="ru-RU" sz="2000" b="1" dirty="0">
                <a:latin typeface="Monotype Corsiva" panose="03010101010201010101" pitchFamily="66" charset="0"/>
              </a:rPr>
              <a:t>  Русская народная музыка постоянно звучит при выполнении движений на</a:t>
            </a:r>
          </a:p>
          <a:p>
            <a:r>
              <a:rPr lang="ru-RU" sz="2000" b="1" dirty="0">
                <a:latin typeface="Monotype Corsiva" panose="03010101010201010101" pitchFamily="66" charset="0"/>
              </a:rPr>
              <a:t>музыкальных занятиях и в утренней гимнастике. Разнообразие мелодий обогащает музыкально-ритмические движения детей, отводит их от трафарета и придает движениям определенную окраску.</a:t>
            </a:r>
          </a:p>
          <a:p>
            <a:r>
              <a:rPr lang="ru-RU" sz="2000" b="1" dirty="0">
                <a:latin typeface="Monotype Corsiva" panose="03010101010201010101" pitchFamily="66" charset="0"/>
              </a:rPr>
              <a:t>  Сила воздействия на ребенка произведений народного творчества возрастает, если ознакомление с ними осуществляется на основе собственной деятельности</a:t>
            </a:r>
          </a:p>
          <a:p>
            <a:r>
              <a:rPr lang="ru-RU" sz="2000" b="1" dirty="0">
                <a:latin typeface="Monotype Corsiva" panose="03010101010201010101" pitchFamily="66" charset="0"/>
              </a:rPr>
              <a:t>дошкольника. Исходя из этого, в работе с детьми необходимо добиваться, чтобы</a:t>
            </a:r>
          </a:p>
          <a:p>
            <a:r>
              <a:rPr lang="ru-RU" sz="2000" b="1" dirty="0">
                <a:latin typeface="Monotype Corsiva" panose="03010101010201010101" pitchFamily="66" charset="0"/>
              </a:rPr>
              <a:t>они были не только активными слушателями и зрителями, но и активными</a:t>
            </a:r>
          </a:p>
          <a:p>
            <a:r>
              <a:rPr lang="ru-RU" sz="2000" b="1" dirty="0">
                <a:latin typeface="Monotype Corsiva" panose="03010101010201010101" pitchFamily="66" charset="0"/>
              </a:rPr>
              <a:t>исполнителями песен, плясок, хороводов, музыкальных игр и, активно включались</a:t>
            </a:r>
          </a:p>
          <a:p>
            <a:r>
              <a:rPr lang="ru-RU" sz="2000" b="1" dirty="0">
                <a:latin typeface="Monotype Corsiva" panose="03010101010201010101" pitchFamily="66" charset="0"/>
              </a:rPr>
              <a:t>в работу и по подготовке к праздникам и развлечениям.</a:t>
            </a:r>
          </a:p>
        </p:txBody>
      </p:sp>
    </p:spTree>
    <p:extLst>
      <p:ext uri="{BB962C8B-B14F-4D97-AF65-F5344CB8AC3E}">
        <p14:creationId xmlns="" xmlns:p14="http://schemas.microsoft.com/office/powerpoint/2010/main" val="276821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9AE8AD7-D0F8-4EA2-9374-C8A7DB70DD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DBA8C86-944C-4890-8DBB-01EC102E0CF2}"/>
              </a:ext>
            </a:extLst>
          </p:cNvPr>
          <p:cNvSpPr txBox="1"/>
          <p:nvPr/>
        </p:nvSpPr>
        <p:spPr>
          <a:xfrm>
            <a:off x="1091953" y="781234"/>
            <a:ext cx="808533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Monotype Corsiva" panose="03010101010201010101" pitchFamily="66" charset="0"/>
              </a:rPr>
              <a:t>    </a:t>
            </a:r>
            <a:r>
              <a:rPr lang="ru-RU" sz="2000" b="1" dirty="0">
                <a:latin typeface="Monotype Corsiva" panose="03010101010201010101" pitchFamily="66" charset="0"/>
              </a:rPr>
              <a:t>В ряде случаев можно использовать взаимосвязь музыкального и изобразительного искусства. Народная музыка включается в занятия по изобразительной деятельности, когда дети создают декоративные композиции по мотивам народных промыслов. Часто включается и устный фольклор (сказки,  потешки, пословицы, поговорки, загадки, скороговорки), что обогащает содержательную и образную сторону речи и стимулирует эмоциональные отклики детей, делает процесс восприятия народного искусства более ярким, глубоким и осознанным.</a:t>
            </a:r>
          </a:p>
          <a:p>
            <a:r>
              <a:rPr lang="ru-RU" sz="2000" b="1" dirty="0">
                <a:latin typeface="Monotype Corsiva" panose="03010101010201010101" pitchFamily="66" charset="0"/>
              </a:rPr>
              <a:t>    Таким образом, приобщая детей к музыкальному наследию своего народа, мы</a:t>
            </a:r>
          </a:p>
          <a:p>
            <a:r>
              <a:rPr lang="ru-RU" sz="2000" b="1" dirty="0">
                <a:latin typeface="Monotype Corsiva" panose="03010101010201010101" pitchFamily="66" charset="0"/>
              </a:rPr>
              <a:t>воспитываем в них чувство патриотизма, а оно неотделимо от воспитания чувства национальной гордости.</a:t>
            </a:r>
          </a:p>
        </p:txBody>
      </p:sp>
    </p:spTree>
    <p:extLst>
      <p:ext uri="{BB962C8B-B14F-4D97-AF65-F5344CB8AC3E}">
        <p14:creationId xmlns="" xmlns:p14="http://schemas.microsoft.com/office/powerpoint/2010/main" val="16101174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724</Words>
  <Application>Microsoft Office PowerPoint</Application>
  <PresentationFormat>Произвольный</PresentationFormat>
  <Paragraphs>55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</cp:revision>
  <dcterms:created xsi:type="dcterms:W3CDTF">2022-11-07T16:00:23Z</dcterms:created>
  <dcterms:modified xsi:type="dcterms:W3CDTF">2022-11-17T11:34:41Z</dcterms:modified>
</cp:coreProperties>
</file>