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A40E52-38B4-434F-94A3-2F4B06B0051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4E1811-6D8F-4EC5-9D20-38DFC13187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4503742"/>
            <a:ext cx="3260746" cy="882119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/>
              <a:t>Подготовил:</a:t>
            </a:r>
          </a:p>
          <a:p>
            <a:pPr algn="r"/>
            <a:r>
              <a:rPr lang="ru-RU" sz="2400" dirty="0" smtClean="0"/>
              <a:t>старший воспитатель </a:t>
            </a:r>
            <a:r>
              <a:rPr lang="ru-RU" sz="2400" dirty="0" err="1" smtClean="0"/>
              <a:t>Игнатюк</a:t>
            </a:r>
            <a:r>
              <a:rPr lang="ru-RU" sz="2400" dirty="0" smtClean="0"/>
              <a:t> Е.Н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324" y="98072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Безопасная прогулка зимой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89040"/>
            <a:ext cx="4608512" cy="231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3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80920" cy="5721816"/>
          </a:xfrm>
        </p:spPr>
        <p:txBody>
          <a:bodyPr>
            <a:normAutofit fontScale="62500" lnSpcReduction="20000"/>
          </a:bodyPr>
          <a:lstStyle/>
          <a:p>
            <a:pPr indent="0">
              <a:spcAft>
                <a:spcPts val="0"/>
              </a:spcAft>
              <a:buNone/>
            </a:pPr>
            <a:r>
              <a:rPr lang="ru-RU" sz="3200" b="1" dirty="0">
                <a:solidFill>
                  <a:srgbClr val="C00000"/>
                </a:solidFill>
                <a:latin typeface="Arial"/>
                <a:ea typeface="Times New Roman"/>
              </a:rPr>
              <a:t>Прогулки зимой: что нужно </a:t>
            </a:r>
            <a:r>
              <a:rPr lang="ru-RU" sz="3200" b="1" dirty="0" smtClean="0">
                <a:solidFill>
                  <a:srgbClr val="C00000"/>
                </a:solidFill>
                <a:latin typeface="Arial"/>
                <a:ea typeface="Times New Roman"/>
              </a:rPr>
              <a:t>знать?</a:t>
            </a:r>
          </a:p>
          <a:p>
            <a:pPr indent="0">
              <a:spcAft>
                <a:spcPts val="0"/>
              </a:spcAft>
              <a:buNone/>
            </a:pPr>
            <a:endParaRPr lang="ru-RU" sz="32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Безопасная зимняя прогулка начинается у дверей дома</a:t>
            </a:r>
            <a:r>
              <a:rPr lang="ru-RU" sz="3200" dirty="0" smtClean="0">
                <a:solidFill>
                  <a:srgbClr val="111111"/>
                </a:solidFill>
                <a:latin typeface="Arial"/>
                <a:ea typeface="Times New Roman"/>
              </a:rPr>
              <a:t>. </a:t>
            </a:r>
            <a:r>
              <a:rPr lang="ru-RU" sz="3200" u="sng" dirty="0" smtClean="0">
                <a:solidFill>
                  <a:srgbClr val="111111"/>
                </a:solidFill>
                <a:latin typeface="Arial"/>
                <a:ea typeface="Times New Roman"/>
              </a:rPr>
              <a:t>Подготовьтесь </a:t>
            </a:r>
            <a:r>
              <a:rPr lang="ru-RU" sz="3200" u="sng" dirty="0">
                <a:solidFill>
                  <a:srgbClr val="111111"/>
                </a:solidFill>
                <a:latin typeface="Arial"/>
                <a:ea typeface="Times New Roman"/>
              </a:rPr>
              <a:t>к выходу на улицу с детьми заранее</a:t>
            </a: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:</a:t>
            </a:r>
            <a:endParaRPr lang="ru-RU" sz="32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• накормите ребёнка питательным блюдом — на морозе тратится гораздо больше энергии, чем в тепле;</a:t>
            </a:r>
            <a:endParaRPr lang="ru-RU" sz="32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• проследите за тем, чтобы ребёнок полностью оделся </a:t>
            </a:r>
            <a:r>
              <a:rPr lang="ru-RU" sz="3200" i="1" dirty="0">
                <a:solidFill>
                  <a:srgbClr val="111111"/>
                </a:solidFill>
                <a:latin typeface="Arial"/>
                <a:ea typeface="Times New Roman"/>
              </a:rPr>
              <a:t>(застегнул замки, надел шапку и варежки)</a:t>
            </a: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 до того, как выйти за дверь;</a:t>
            </a:r>
            <a:endParaRPr lang="ru-RU" sz="32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• объясните, что во время игр нельзя слишком сильно толкать других детей, особенно тех, кто младше и слабее;</a:t>
            </a:r>
            <a:endParaRPr lang="ru-RU" sz="32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• предупредите ребёнка об опасности прыжков в </a:t>
            </a:r>
            <a:r>
              <a:rPr lang="ru-RU" sz="3200" dirty="0" smtClean="0">
                <a:solidFill>
                  <a:srgbClr val="111111"/>
                </a:solidFill>
                <a:latin typeface="Arial"/>
                <a:ea typeface="Times New Roman"/>
              </a:rPr>
              <a:t>сугроб где </a:t>
            </a: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может скрываться что угодно: осколки, мусор, острые камни</a:t>
            </a:r>
            <a:r>
              <a:rPr lang="ru-RU" sz="3200" dirty="0" smtClean="0">
                <a:solidFill>
                  <a:srgbClr val="111111"/>
                </a:solidFill>
                <a:latin typeface="Arial"/>
                <a:ea typeface="Times New Roman"/>
              </a:rPr>
              <a:t>.</a:t>
            </a:r>
          </a:p>
          <a:p>
            <a:pPr indent="228600">
              <a:spcAft>
                <a:spcPts val="0"/>
              </a:spcAft>
            </a:pPr>
            <a:endParaRPr lang="ru-RU" sz="32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3200" b="1" dirty="0">
                <a:solidFill>
                  <a:srgbClr val="C00000"/>
                </a:solidFill>
                <a:latin typeface="Arial"/>
                <a:ea typeface="Times New Roman"/>
              </a:rPr>
              <a:t>Совет родителям</a:t>
            </a:r>
            <a:r>
              <a:rPr lang="ru-RU" sz="3200" dirty="0" smtClean="0">
                <a:solidFill>
                  <a:srgbClr val="111111"/>
                </a:solidFill>
                <a:latin typeface="Arial"/>
                <a:ea typeface="Times New Roman"/>
              </a:rPr>
              <a:t>. </a:t>
            </a:r>
            <a:r>
              <a:rPr lang="ru-RU" sz="3200" u="sng" dirty="0" smtClean="0">
                <a:solidFill>
                  <a:srgbClr val="111111"/>
                </a:solidFill>
                <a:latin typeface="Arial"/>
                <a:ea typeface="Times New Roman"/>
              </a:rPr>
              <a:t>Научите </a:t>
            </a:r>
            <a:r>
              <a:rPr lang="ru-RU" sz="3200" u="sng" dirty="0">
                <a:solidFill>
                  <a:srgbClr val="111111"/>
                </a:solidFill>
                <a:latin typeface="Arial"/>
                <a:ea typeface="Times New Roman"/>
              </a:rPr>
              <a:t>детей правильно падать</a:t>
            </a:r>
            <a:r>
              <a:rPr lang="ru-RU" sz="3200" dirty="0">
                <a:solidFill>
                  <a:srgbClr val="111111"/>
                </a:solidFill>
                <a:latin typeface="Arial"/>
                <a:ea typeface="Times New Roman"/>
              </a:rPr>
              <a:t>: на бок, подгибая колени и стараясь смягчить падение руками. Расскажите, что падение на спину или вперёд на руки, может привести к серьезным травмам.</a:t>
            </a:r>
            <a:endParaRPr lang="ru-RU" sz="32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6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8424936" cy="6120680"/>
          </a:xfrm>
        </p:spPr>
        <p:txBody>
          <a:bodyPr>
            <a:normAutofit fontScale="40000" lnSpcReduction="20000"/>
          </a:bodyPr>
          <a:lstStyle/>
          <a:p>
            <a:pPr indent="0"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4200" b="1" dirty="0">
                <a:solidFill>
                  <a:srgbClr val="C00000"/>
                </a:solidFill>
                <a:latin typeface="Arial"/>
                <a:ea typeface="Times New Roman"/>
              </a:rPr>
              <a:t>Правильная одежда</a:t>
            </a:r>
            <a:endParaRPr lang="ru-RU" sz="42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Что нужно знать, одевая детей на зимнюю прогулку:</a:t>
            </a:r>
            <a:endParaRPr lang="ru-RU" sz="42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1. Не одевайте ребёнка слишком тепло </a:t>
            </a:r>
            <a:r>
              <a:rPr lang="ru-RU" sz="4200" i="1" dirty="0">
                <a:solidFill>
                  <a:srgbClr val="111111"/>
                </a:solidFill>
                <a:latin typeface="Arial"/>
                <a:ea typeface="Times New Roman"/>
              </a:rPr>
              <a:t>«на всякий случай»</a:t>
            </a: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 — перегрев ничем не лучше переохлаждения. Наденьте на сына или дочь столько же слоёв одежды, сколько надели бы на себя, или на один слой больше, если собираетесь на прогулку с малышом до года.</a:t>
            </a:r>
            <a:endParaRPr lang="ru-RU" sz="42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2. Выбирайте свободную, не сковывающую движения одежду.</a:t>
            </a:r>
            <a:endParaRPr lang="ru-RU" sz="42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3. Проследите за тем, чтобы первый слой одежды на ребёнке был из синтетики или шерсти. Хлопок на вспотевшем теле быстро намокает и очень медленно высыхает.</a:t>
            </a:r>
            <a:endParaRPr lang="ru-RU" sz="42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4. Обувайте ребёнка в обувь по размеру — в тесных ботинках ноги рискуют получить обморожение.</a:t>
            </a:r>
            <a:endParaRPr lang="ru-RU" sz="42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5. Зимой на руках рекомендуется носить варежки – они сохраняют тепло лучше перчаток. Если ребёнок маленький, пришейте к варежкам резинку, чтобы малыш их случайно не потерял.</a:t>
            </a:r>
            <a:endParaRPr lang="ru-RU" sz="42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endParaRPr lang="ru-RU" sz="4200" dirty="0" smtClean="0">
              <a:solidFill>
                <a:srgbClr val="111111"/>
              </a:solidFill>
              <a:latin typeface="Arial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4200" b="1" dirty="0" smtClean="0">
                <a:solidFill>
                  <a:srgbClr val="C00000"/>
                </a:solidFill>
                <a:latin typeface="Arial"/>
                <a:ea typeface="Times New Roman"/>
              </a:rPr>
              <a:t>Совет</a:t>
            </a:r>
            <a:r>
              <a:rPr lang="ru-RU" sz="4200" b="1" dirty="0">
                <a:solidFill>
                  <a:srgbClr val="C00000"/>
                </a:solidFill>
                <a:latin typeface="Arial"/>
                <a:ea typeface="Times New Roman"/>
              </a:rPr>
              <a:t> родителям</a:t>
            </a:r>
            <a:r>
              <a:rPr lang="ru-RU" sz="4200" dirty="0">
                <a:solidFill>
                  <a:srgbClr val="111111"/>
                </a:solidFill>
                <a:latin typeface="Arial"/>
                <a:ea typeface="Times New Roman"/>
              </a:rPr>
              <a:t>. Старайтесь поддерживать в квартире температуру 18-20° С. Так вы сможете избежать резкого перепада температур между улицей и домом, а ребёнок будет реже простужаться. Увлажняйте в квартире воздух с помощью увлажнителя или просто влажного полотенца на батарее. Из-за слишком сухого воздуха дыхательные пути пересушиваются, и дети легко заболевают.</a:t>
            </a:r>
            <a:endParaRPr lang="ru-RU" sz="42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077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640960" cy="6624736"/>
          </a:xfrm>
        </p:spPr>
        <p:txBody>
          <a:bodyPr>
            <a:normAutofit fontScale="55000" lnSpcReduction="20000"/>
          </a:bodyPr>
          <a:lstStyle/>
          <a:p>
            <a:pPr indent="0">
              <a:spcAft>
                <a:spcPts val="0"/>
              </a:spcAft>
              <a:buNone/>
            </a:pPr>
            <a:r>
              <a:rPr lang="ru-RU" sz="3300" b="1" dirty="0">
                <a:solidFill>
                  <a:srgbClr val="C00000"/>
                </a:solidFill>
                <a:latin typeface="Arial"/>
                <a:ea typeface="Times New Roman"/>
              </a:rPr>
              <a:t>Зимние забавы и детская </a:t>
            </a:r>
            <a:r>
              <a:rPr lang="ru-RU" sz="3300" b="1" dirty="0" smtClean="0">
                <a:solidFill>
                  <a:srgbClr val="C00000"/>
                </a:solidFill>
                <a:latin typeface="Arial"/>
                <a:ea typeface="Times New Roman"/>
              </a:rPr>
              <a:t>безопасность</a:t>
            </a:r>
          </a:p>
          <a:p>
            <a:pPr indent="0">
              <a:spcAft>
                <a:spcPts val="0"/>
              </a:spcAft>
              <a:buNone/>
            </a:pPr>
            <a:endParaRPr lang="ru-RU" sz="33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У каждой зимней забавы свои особенности. Но есть и общие правила безопасности во время детских игр, которые будет полезно знать ребё</a:t>
            </a:r>
            <a:r>
              <a:rPr lang="ru-RU" sz="3300" u="sng" dirty="0">
                <a:solidFill>
                  <a:srgbClr val="111111"/>
                </a:solidFill>
                <a:latin typeface="Arial"/>
                <a:ea typeface="Times New Roman"/>
              </a:rPr>
              <a:t>нку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: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3300" dirty="0" smtClean="0">
                <a:solidFill>
                  <a:srgbClr val="111111"/>
                </a:solidFill>
                <a:latin typeface="Arial"/>
                <a:ea typeface="Times New Roman"/>
              </a:rPr>
              <a:t>• 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расскажите ребёнку, что если он почувствовал, что замерзает или промочил ноги — нужно немедленно возвращаться домой и сразу же переодеваться в сухую одежду</a:t>
            </a:r>
            <a:r>
              <a:rPr lang="ru-RU" sz="3300" dirty="0" smtClean="0">
                <a:solidFill>
                  <a:srgbClr val="111111"/>
                </a:solidFill>
                <a:latin typeface="Arial"/>
                <a:ea typeface="Times New Roman"/>
              </a:rPr>
              <a:t>;</a:t>
            </a:r>
            <a:endParaRPr lang="ru-RU" sz="3300" dirty="0" smtClean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300" dirty="0" smtClean="0">
                <a:solidFill>
                  <a:srgbClr val="111111"/>
                </a:solidFill>
                <a:latin typeface="Arial"/>
                <a:ea typeface="Times New Roman"/>
              </a:rPr>
              <a:t>• 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если по каким-то причинам замерзший ребёнок не может сразу зайти в теплое помещение, пусть не прекращает двигаться, чтобы стимулировать кровообращение;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• любые игры должны проходить подальше от проезжей части.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3300" dirty="0" err="1">
                <a:solidFill>
                  <a:srgbClr val="111111"/>
                </a:solidFill>
                <a:latin typeface="Arial"/>
                <a:ea typeface="Times New Roman"/>
              </a:rPr>
              <a:t>Снегокаты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 похожи на санки, где вместо полозьев — лыжи. Хорошо управляемые, но требуют своих мер безопасности: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Aft>
                <a:spcPts val="0"/>
              </a:spcAft>
            </a:pP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• выбирайте для катания с ребёнком плавную горку без крупных препятствий </a:t>
            </a:r>
            <a:r>
              <a:rPr lang="ru-RU" sz="3300" i="1" dirty="0">
                <a:solidFill>
                  <a:srgbClr val="111111"/>
                </a:solidFill>
                <a:latin typeface="Arial"/>
                <a:ea typeface="Times New Roman"/>
              </a:rPr>
              <a:t>(камней, деревьев)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 на спуске;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• покажите ребёнку, как управлять </a:t>
            </a:r>
            <a:r>
              <a:rPr lang="ru-RU" sz="3300" dirty="0" err="1" smtClean="0">
                <a:solidFill>
                  <a:srgbClr val="111111"/>
                </a:solidFill>
                <a:latin typeface="Arial"/>
                <a:ea typeface="Times New Roman"/>
              </a:rPr>
              <a:t>снегокатам</a:t>
            </a:r>
            <a:r>
              <a:rPr lang="ru-RU" sz="3300" dirty="0" smtClean="0">
                <a:solidFill>
                  <a:srgbClr val="111111"/>
                </a:solidFill>
                <a:latin typeface="Arial"/>
                <a:ea typeface="Times New Roman"/>
              </a:rPr>
              <a:t> 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с помощью руля и тормоза;</a:t>
            </a:r>
            <a:endParaRPr lang="ru-RU" sz="33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• помогайте поднять </a:t>
            </a:r>
            <a:r>
              <a:rPr lang="ru-RU" sz="3300" dirty="0" err="1">
                <a:solidFill>
                  <a:srgbClr val="111111"/>
                </a:solidFill>
                <a:latin typeface="Arial"/>
                <a:ea typeface="Times New Roman"/>
              </a:rPr>
              <a:t>снегокат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 на вершину горки, если ребёнку тяжело справляться самостоятельно.</a:t>
            </a:r>
            <a:endParaRPr lang="ru-RU" sz="33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3300" b="1" dirty="0">
                <a:solidFill>
                  <a:srgbClr val="C00000"/>
                </a:solidFill>
                <a:latin typeface="Arial"/>
                <a:ea typeface="Times New Roman"/>
              </a:rPr>
              <a:t>Совет родителям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. </a:t>
            </a:r>
            <a:r>
              <a:rPr lang="ru-RU" sz="3300" dirty="0" err="1">
                <a:solidFill>
                  <a:srgbClr val="111111"/>
                </a:solidFill>
                <a:latin typeface="Arial"/>
                <a:ea typeface="Times New Roman"/>
              </a:rPr>
              <a:t>Снегокаты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 весят в среднем около 6 кг, малышу дошкольного возраста будет сложно ими управлять. Начиная с младшего школьного возраста дети справляются со </a:t>
            </a:r>
            <a:r>
              <a:rPr lang="ru-RU" sz="3300" dirty="0" err="1">
                <a:solidFill>
                  <a:srgbClr val="111111"/>
                </a:solidFill>
                <a:latin typeface="Arial"/>
                <a:ea typeface="Times New Roman"/>
              </a:rPr>
              <a:t>снегокатами</a:t>
            </a:r>
            <a:r>
              <a:rPr lang="ru-RU" sz="3300" dirty="0">
                <a:solidFill>
                  <a:srgbClr val="111111"/>
                </a:solidFill>
                <a:latin typeface="Arial"/>
                <a:ea typeface="Times New Roman"/>
              </a:rPr>
              <a:t> довольно уверенно.</a:t>
            </a:r>
            <a:endParaRPr lang="ru-RU" sz="33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66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85000" lnSpcReduction="10000"/>
          </a:bodyPr>
          <a:lstStyle/>
          <a:p>
            <a:pPr indent="0">
              <a:spcAft>
                <a:spcPts val="0"/>
              </a:spcAft>
              <a:buNone/>
            </a:pPr>
            <a:r>
              <a:rPr lang="ru-RU" sz="2400" b="1" dirty="0">
                <a:solidFill>
                  <a:srgbClr val="C00000"/>
                </a:solidFill>
                <a:latin typeface="Arial"/>
                <a:ea typeface="Times New Roman"/>
              </a:rPr>
              <a:t>Санки</a:t>
            </a:r>
            <a:r>
              <a:rPr lang="ru-RU" sz="2400" b="1" dirty="0" smtClean="0">
                <a:solidFill>
                  <a:srgbClr val="C00000"/>
                </a:solidFill>
                <a:latin typeface="Arial"/>
                <a:ea typeface="Times New Roman"/>
              </a:rPr>
              <a:t>, </a:t>
            </a:r>
            <a:r>
              <a:rPr lang="ru-RU" sz="2400" b="1" u="sng" dirty="0" smtClean="0">
                <a:solidFill>
                  <a:srgbClr val="C00000"/>
                </a:solidFill>
                <a:latin typeface="Arial"/>
                <a:ea typeface="Times New Roman"/>
              </a:rPr>
              <a:t>ледянки </a:t>
            </a:r>
            <a:r>
              <a:rPr lang="ru-RU" sz="2400" b="1" u="sng" dirty="0">
                <a:solidFill>
                  <a:srgbClr val="C00000"/>
                </a:solidFill>
                <a:latin typeface="Arial"/>
                <a:ea typeface="Times New Roman"/>
              </a:rPr>
              <a:t>и тюбинг</a:t>
            </a:r>
            <a:r>
              <a:rPr lang="ru-RU" sz="2400" b="1" dirty="0">
                <a:solidFill>
                  <a:srgbClr val="C00000"/>
                </a:solidFill>
                <a:latin typeface="Arial"/>
                <a:ea typeface="Times New Roman"/>
              </a:rPr>
              <a:t>: что нужно знать</a:t>
            </a:r>
            <a:endParaRPr lang="ru-RU" sz="20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endParaRPr lang="ru-RU" sz="2400" dirty="0" smtClean="0">
              <a:solidFill>
                <a:srgbClr val="111111"/>
              </a:solidFill>
              <a:latin typeface="Arial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111111"/>
                </a:solidFill>
                <a:latin typeface="Arial"/>
                <a:ea typeface="Times New Roman"/>
              </a:rPr>
              <a:t>Санки</a:t>
            </a: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, ледянки и </a:t>
            </a:r>
            <a:r>
              <a:rPr lang="ru-RU" sz="2400" dirty="0" err="1">
                <a:solidFill>
                  <a:srgbClr val="111111"/>
                </a:solidFill>
                <a:latin typeface="Arial"/>
                <a:ea typeface="Times New Roman"/>
              </a:rPr>
              <a:t>тюбы</a:t>
            </a: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 одинаково хорошо подходят для катания с горок, но различаются по некоторым характеристикам, в том числе и по степени безопасности. Самое безопасное устройство для спуска — санки, наиболее сложны в управлении </a:t>
            </a:r>
            <a:r>
              <a:rPr lang="ru-RU" sz="2400" dirty="0" err="1">
                <a:solidFill>
                  <a:srgbClr val="111111"/>
                </a:solidFill>
                <a:latin typeface="Arial"/>
                <a:ea typeface="Times New Roman"/>
              </a:rPr>
              <a:t>тюбы</a:t>
            </a: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. Ледянки хороши легкостью и низкой ценой, но немного проигрывают санкам по безопасности — контролировать ледянку сложнее, чем сани.</a:t>
            </a:r>
            <a:endParaRPr lang="ru-RU" sz="20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Как сделать катание на ледянке безопасным:</a:t>
            </a:r>
            <a:endParaRPr lang="ru-RU" sz="20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• для ровных ледяных горок подходят простые овальные ледянки с одной ручкой, для снежных склонов — ледянки-тарелки или ледянки-корытца с двумя ручками и углублениями для ног;</a:t>
            </a:r>
            <a:endParaRPr lang="ru-RU" sz="20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• не используйте ледянки в форме тарелки или корытца на ледяных горках — на скользкой поверхности такие ледянки становятся неуправляемыми;</a:t>
            </a:r>
            <a:endParaRPr lang="ru-RU" sz="20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400" dirty="0">
                <a:solidFill>
                  <a:srgbClr val="111111"/>
                </a:solidFill>
                <a:latin typeface="Arial"/>
                <a:ea typeface="Times New Roman"/>
              </a:rPr>
              <a:t>• для катания на ледянке выбирайте только ровные горки, без трамплинов, чтобы избежать травмы спины.</a:t>
            </a:r>
            <a:endParaRPr lang="ru-RU" sz="20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59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52" t="-1744" r="2252" b="43780"/>
          <a:stretch/>
        </p:blipFill>
        <p:spPr>
          <a:xfrm>
            <a:off x="107504" y="0"/>
            <a:ext cx="8898122" cy="6669360"/>
          </a:xfrm>
        </p:spPr>
      </p:pic>
    </p:spTree>
    <p:extLst>
      <p:ext uri="{BB962C8B-B14F-4D97-AF65-F5344CB8AC3E}">
        <p14:creationId xmlns:p14="http://schemas.microsoft.com/office/powerpoint/2010/main" val="151921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568952" cy="6480720"/>
          </a:xfrm>
        </p:spPr>
        <p:txBody>
          <a:bodyPr>
            <a:normAutofit/>
          </a:bodyPr>
          <a:lstStyle/>
          <a:p>
            <a:pPr indent="0">
              <a:spcAft>
                <a:spcPts val="0"/>
              </a:spcAft>
              <a:buNone/>
            </a:pPr>
            <a:r>
              <a:rPr lang="ru-RU" sz="2000" b="1" dirty="0">
                <a:solidFill>
                  <a:srgbClr val="C00000"/>
                </a:solidFill>
                <a:latin typeface="Arial"/>
                <a:ea typeface="Times New Roman"/>
              </a:rPr>
              <a:t>Правила безопасного катания на санках:</a:t>
            </a:r>
            <a:endParaRPr lang="ru-RU" sz="20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000" dirty="0">
                <a:solidFill>
                  <a:srgbClr val="111111"/>
                </a:solidFill>
                <a:latin typeface="Arial"/>
                <a:ea typeface="Times New Roman"/>
              </a:rPr>
              <a:t>• если ребёнку меньше 5 лет — выбирайте горку для катания без крутого спуска;</a:t>
            </a:r>
            <a:endParaRPr lang="ru-RU" sz="20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000" dirty="0">
                <a:solidFill>
                  <a:srgbClr val="111111"/>
                </a:solidFill>
                <a:latin typeface="Arial"/>
                <a:ea typeface="Times New Roman"/>
              </a:rPr>
              <a:t>• напомните ребёнку, что во время спуска нужно крепко держаться за санки руками;</a:t>
            </a:r>
            <a:endParaRPr lang="ru-RU" sz="2000" dirty="0">
              <a:latin typeface="Times New Roman"/>
              <a:ea typeface="Times New Roman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000" dirty="0">
                <a:solidFill>
                  <a:srgbClr val="111111"/>
                </a:solidFill>
                <a:latin typeface="Arial"/>
                <a:ea typeface="Times New Roman"/>
              </a:rPr>
              <a:t>• расскажите ребёнку, что нельзя спускаться на санках стоя, лежа или сидя против движения.</a:t>
            </a:r>
            <a:endParaRPr lang="ru-RU" sz="2000" dirty="0">
              <a:latin typeface="Times New Roman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endParaRPr lang="ru-RU" sz="2000" dirty="0" smtClean="0">
              <a:solidFill>
                <a:srgbClr val="111111"/>
              </a:solidFill>
              <a:latin typeface="Arial"/>
              <a:ea typeface="Times New Roman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/>
                <a:ea typeface="Times New Roman"/>
              </a:rPr>
              <a:t>Совет</a:t>
            </a:r>
            <a:r>
              <a:rPr lang="ru-RU" sz="2000" b="1" dirty="0">
                <a:solidFill>
                  <a:srgbClr val="C00000"/>
                </a:solidFill>
                <a:latin typeface="Arial"/>
                <a:ea typeface="Times New Roman"/>
              </a:rPr>
              <a:t> родителям</a:t>
            </a:r>
            <a:r>
              <a:rPr lang="ru-RU" sz="2000" dirty="0">
                <a:solidFill>
                  <a:srgbClr val="111111"/>
                </a:solidFill>
                <a:latin typeface="Arial"/>
                <a:ea typeface="Times New Roman"/>
              </a:rPr>
              <a:t>. Ледянкой ребёнок может научиться управлять в 3 года, санками — с 4 лет, </a:t>
            </a:r>
            <a:r>
              <a:rPr lang="ru-RU" sz="2000" i="1" dirty="0">
                <a:solidFill>
                  <a:srgbClr val="111111"/>
                </a:solidFill>
                <a:latin typeface="Arial"/>
                <a:ea typeface="Times New Roman"/>
              </a:rPr>
              <a:t>«ватрушкой»</a:t>
            </a:r>
            <a:r>
              <a:rPr lang="ru-RU" sz="2000" dirty="0">
                <a:solidFill>
                  <a:srgbClr val="111111"/>
                </a:solidFill>
                <a:latin typeface="Arial"/>
                <a:ea typeface="Times New Roman"/>
              </a:rPr>
              <a:t> — с 6 лет.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libri"/>
                <a:ea typeface="Calibri"/>
                <a:cs typeface="Times New Roman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5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21" y="280219"/>
            <a:ext cx="8845958" cy="6297562"/>
          </a:xfrm>
        </p:spPr>
      </p:pic>
    </p:spTree>
    <p:extLst>
      <p:ext uri="{BB962C8B-B14F-4D97-AF65-F5344CB8AC3E}">
        <p14:creationId xmlns:p14="http://schemas.microsoft.com/office/powerpoint/2010/main" val="26050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89278"/>
            <a:ext cx="8352928" cy="396044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Приятного и безопасного Вам отдыха!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542" y="3322687"/>
            <a:ext cx="6088916" cy="305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0635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</TotalTime>
  <Words>74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Безопасная прогулка зимой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Приятного и безопасного Вам отдыха!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Безопасная прогулка зимой</dc:title>
  <dc:creator>Windows User</dc:creator>
  <cp:lastModifiedBy>Windows User</cp:lastModifiedBy>
  <cp:revision>3</cp:revision>
  <dcterms:created xsi:type="dcterms:W3CDTF">2022-01-13T11:22:57Z</dcterms:created>
  <dcterms:modified xsi:type="dcterms:W3CDTF">2022-01-13T11:48:27Z</dcterms:modified>
</cp:coreProperties>
</file>