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50" d="100"/>
          <a:sy n="50" d="100"/>
        </p:scale>
        <p:origin x="-1253"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ru-RU" smtClean="0"/>
              <a:t>Образец заголовка</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87F9C3B-D948-4F35-A35C-BB064A90FC51}" type="datetimeFigureOut">
              <a:rPr lang="ru-RU" smtClean="0"/>
              <a:t>10.12.2021</a:t>
            </a:fld>
            <a:endParaRPr lang="ru-RU"/>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ru-RU"/>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6597157-C90A-49FA-B052-907A7ADBA11E}" type="slidenum">
              <a:rPr lang="ru-RU" smtClean="0"/>
              <a:t>‹#›</a:t>
            </a:fld>
            <a:endParaRPr lang="ru-RU"/>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87F9C3B-D948-4F35-A35C-BB064A90FC51}" type="datetimeFigureOut">
              <a:rPr lang="ru-RU" smtClean="0"/>
              <a:t>10.12.2021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597157-C90A-49FA-B052-907A7ADBA11E}"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ru-RU" smtClean="0"/>
              <a:t>Образец заголовка</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D87F9C3B-D948-4F35-A35C-BB064A90FC51}" type="datetimeFigureOut">
              <a:rPr lang="ru-RU" smtClean="0"/>
              <a:t>10.12.2021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597157-C90A-49FA-B052-907A7ADBA11E}"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D87F9C3B-D948-4F35-A35C-BB064A90FC51}" type="datetimeFigureOut">
              <a:rPr lang="ru-RU" smtClean="0"/>
              <a:t>10.12.2021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597157-C90A-49FA-B052-907A7ADBA11E}"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D87F9C3B-D948-4F35-A35C-BB064A90FC51}" type="datetimeFigureOut">
              <a:rPr lang="ru-RU" smtClean="0"/>
              <a:t>10.12.2021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E6597157-C90A-49FA-B052-907A7ADBA11E}"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D87F9C3B-D948-4F35-A35C-BB064A90FC51}" type="datetimeFigureOut">
              <a:rPr lang="ru-RU" smtClean="0"/>
              <a:t>10.12.2021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E6597157-C90A-49FA-B052-907A7ADBA11E}" type="slidenum">
              <a:rPr lang="ru-RU" smtClean="0"/>
              <a:t>‹#›</a:t>
            </a:fld>
            <a:endParaRPr lang="ru-RU"/>
          </a:p>
        </p:txBody>
      </p:sp>
      <p:sp>
        <p:nvSpPr>
          <p:cNvPr id="9" name="Content Placeholder 8"/>
          <p:cNvSpPr>
            <a:spLocks noGrp="1"/>
          </p:cNvSpPr>
          <p:nvPr>
            <p:ph sz="quarter" idx="13"/>
          </p:nvPr>
        </p:nvSpPr>
        <p:spPr>
          <a:xfrm>
            <a:off x="1042416" y="2313432"/>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87F9C3B-D948-4F35-A35C-BB064A90FC51}" type="datetimeFigureOut">
              <a:rPr lang="ru-RU" smtClean="0"/>
              <a:t>10.12.2021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E6597157-C90A-49FA-B052-907A7ADBA11E}"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D87F9C3B-D948-4F35-A35C-BB064A90FC51}" type="datetimeFigureOut">
              <a:rPr lang="ru-RU" smtClean="0"/>
              <a:t>10.12.2021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E6597157-C90A-49FA-B052-907A7ADBA11E}"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7F9C3B-D948-4F35-A35C-BB064A90FC51}" type="datetimeFigureOut">
              <a:rPr lang="ru-RU" smtClean="0"/>
              <a:t>10.12.2021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E6597157-C90A-49FA-B052-907A7ADBA11E}"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D87F9C3B-D948-4F35-A35C-BB064A90FC51}" type="datetimeFigureOut">
              <a:rPr lang="ru-RU" smtClean="0"/>
              <a:t>10.12.2021</a:t>
            </a:fld>
            <a:endParaRPr lang="ru-RU"/>
          </a:p>
        </p:txBody>
      </p:sp>
      <p:sp>
        <p:nvSpPr>
          <p:cNvPr id="7" name="Slide Number Placeholder 6"/>
          <p:cNvSpPr>
            <a:spLocks noGrp="1"/>
          </p:cNvSpPr>
          <p:nvPr>
            <p:ph type="sldNum" sz="quarter" idx="12"/>
          </p:nvPr>
        </p:nvSpPr>
        <p:spPr/>
        <p:txBody>
          <a:bodyPr/>
          <a:lstStyle/>
          <a:p>
            <a:fld id="{E6597157-C90A-49FA-B052-907A7ADBA11E}" type="slidenum">
              <a:rPr lang="ru-RU" smtClean="0"/>
              <a:t>‹#›</a:t>
            </a:fld>
            <a:endParaRPr lang="ru-RU"/>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ru-RU" smtClean="0"/>
              <a:t>Образец заголовка</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ru-RU" smtClean="0"/>
              <a:t>Образец заголовка</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D87F9C3B-D948-4F35-A35C-BB064A90FC51}" type="datetimeFigureOut">
              <a:rPr lang="ru-RU" smtClean="0"/>
              <a:t>10.12.2021</a:t>
            </a:fld>
            <a:endParaRPr lang="ru-RU"/>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ru-RU"/>
          </a:p>
        </p:txBody>
      </p:sp>
      <p:sp>
        <p:nvSpPr>
          <p:cNvPr id="7" name="Slide Number Placeholder 6"/>
          <p:cNvSpPr>
            <a:spLocks noGrp="1"/>
          </p:cNvSpPr>
          <p:nvPr>
            <p:ph type="sldNum" sz="quarter" idx="12"/>
          </p:nvPr>
        </p:nvSpPr>
        <p:spPr/>
        <p:txBody>
          <a:bodyPr/>
          <a:lstStyle/>
          <a:p>
            <a:fld id="{E6597157-C90A-49FA-B052-907A7ADBA11E}"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87F9C3B-D948-4F35-A35C-BB064A90FC51}" type="datetimeFigureOut">
              <a:rPr lang="ru-RU" smtClean="0"/>
              <a:t>10.12.2021</a:t>
            </a:fld>
            <a:endParaRPr lang="ru-RU"/>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ru-RU"/>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6597157-C90A-49FA-B052-907A7ADBA11E}"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572000" y="3429000"/>
            <a:ext cx="3672408" cy="1702160"/>
          </a:xfrm>
        </p:spPr>
        <p:txBody>
          <a:bodyPr>
            <a:noAutofit/>
          </a:bodyPr>
          <a:lstStyle/>
          <a:p>
            <a:pPr algn="ctr">
              <a:lnSpc>
                <a:spcPct val="115000"/>
              </a:lnSpc>
              <a:spcAft>
                <a:spcPts val="1000"/>
              </a:spcAft>
            </a:pPr>
            <a:r>
              <a:rPr lang="ru-RU" sz="2400" b="1" dirty="0">
                <a:latin typeface="Calibri"/>
                <a:ea typeface="Calibri"/>
                <a:cs typeface="Times New Roman"/>
              </a:rPr>
              <a:t>«СВЕТООТРАЖАЮЩИЕ ЭЛЕМЕНТЫНА ОДЕЖДЕ ДЕТЕЙ!»</a:t>
            </a:r>
            <a:br>
              <a:rPr lang="ru-RU" sz="2400" b="1" dirty="0">
                <a:latin typeface="Calibri"/>
                <a:ea typeface="Calibri"/>
                <a:cs typeface="Times New Roman"/>
              </a:rPr>
            </a:br>
            <a:endParaRPr lang="ru-RU" sz="2400" b="1"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764" t="22120" r="3032" b="18994"/>
          <a:stretch/>
        </p:blipFill>
        <p:spPr bwMode="auto">
          <a:xfrm>
            <a:off x="539552" y="1988840"/>
            <a:ext cx="3535680" cy="347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584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1124744"/>
            <a:ext cx="8136904" cy="5047536"/>
          </a:xfrm>
          <a:prstGeom prst="rect">
            <a:avLst/>
          </a:prstGeom>
          <a:noFill/>
        </p:spPr>
        <p:txBody>
          <a:bodyPr wrap="square" rtlCol="0">
            <a:spAutoFit/>
          </a:bodyPr>
          <a:lstStyle/>
          <a:p>
            <a:pPr>
              <a:lnSpc>
                <a:spcPct val="115000"/>
              </a:lnSpc>
              <a:spcAft>
                <a:spcPts val="1000"/>
              </a:spcAft>
            </a:pPr>
            <a:r>
              <a:rPr lang="ru-RU" sz="2000" b="1" dirty="0" smtClean="0">
                <a:solidFill>
                  <a:srgbClr val="FF0000"/>
                </a:solidFill>
                <a:effectLst/>
                <a:latin typeface="Times New Roman" panose="02020603050405020304" pitchFamily="18" charset="0"/>
                <a:ea typeface="Calibri"/>
                <a:cs typeface="Times New Roman" panose="02020603050405020304" pitchFamily="18" charset="0"/>
              </a:rPr>
              <a:t>Пешеходы – это самая незащищённая категория участников движения</a:t>
            </a:r>
            <a:r>
              <a:rPr lang="ru-RU" sz="2000" dirty="0" smtClean="0">
                <a:effectLst/>
                <a:latin typeface="Times New Roman" panose="02020603050405020304" pitchFamily="18" charset="0"/>
                <a:ea typeface="Calibri"/>
                <a:cs typeface="Times New Roman" panose="02020603050405020304" pitchFamily="18" charset="0"/>
              </a:rPr>
              <a:t>. Только в минувшем году в стране было совершено 72 тысячи наездов на пешеходов, это составляет более трети от общего числа ДТП. Каждый тринадцатый пострадавший в ДТП – это по-прежнему ребёнок. Поэтому родителям следует позаботиться о дополнительных мерах безопасности. В тех странах, где использование светоотражающих на детской одежде введено в обязательном порядке, детский травматизм на дорогах снизился в 6 – 8 раз. </a:t>
            </a:r>
            <a:r>
              <a:rPr lang="ru-RU" sz="2000" b="1" dirty="0" smtClean="0">
                <a:solidFill>
                  <a:srgbClr val="FF0000"/>
                </a:solidFill>
                <a:effectLst/>
                <a:latin typeface="Times New Roman" panose="02020603050405020304" pitchFamily="18" charset="0"/>
                <a:ea typeface="Calibri"/>
                <a:cs typeface="Times New Roman" panose="02020603050405020304" pitchFamily="18" charset="0"/>
              </a:rPr>
              <a:t>Это очень важное достижение, </a:t>
            </a:r>
            <a:r>
              <a:rPr lang="ru-RU" sz="2000" b="1" dirty="0" err="1" smtClean="0">
                <a:solidFill>
                  <a:srgbClr val="FF0000"/>
                </a:solidFill>
                <a:effectLst/>
                <a:latin typeface="Times New Roman" panose="02020603050405020304" pitchFamily="18" charset="0"/>
                <a:ea typeface="Calibri"/>
                <a:cs typeface="Times New Roman" panose="02020603050405020304" pitchFamily="18" charset="0"/>
              </a:rPr>
              <a:t>фликер</a:t>
            </a:r>
            <a:r>
              <a:rPr lang="ru-RU" sz="2000" b="1" dirty="0" smtClean="0">
                <a:solidFill>
                  <a:srgbClr val="FF0000"/>
                </a:solidFill>
                <a:effectLst/>
                <a:latin typeface="Times New Roman" panose="02020603050405020304" pitchFamily="18" charset="0"/>
                <a:ea typeface="Calibri"/>
                <a:cs typeface="Times New Roman" panose="02020603050405020304" pitchFamily="18" charset="0"/>
              </a:rPr>
              <a:t> – не просто блестящий значок, делающий пешехода заметным</a:t>
            </a:r>
            <a:r>
              <a:rPr lang="ru-RU" sz="2000" dirty="0" smtClean="0">
                <a:effectLst/>
                <a:latin typeface="Times New Roman" panose="02020603050405020304" pitchFamily="18" charset="0"/>
                <a:ea typeface="Calibri"/>
                <a:cs typeface="Times New Roman" panose="02020603050405020304" pitchFamily="18" charset="0"/>
              </a:rPr>
              <a:t>. Он формирует определённую психологию, призывающую человека быть осторожным. Ведь даже цвет одежды влияет на безопасность. Для пешехода очень важно быть (видным). И не все родители это понимают, выбирая (практичные) тёмные тона. А ведь это делает пешехода практически незаметным, особенно в пасмурную погоду, в сумерки.</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78920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1052736"/>
            <a:ext cx="7920880" cy="3170099"/>
          </a:xfrm>
          <a:prstGeom prst="rect">
            <a:avLst/>
          </a:prstGeom>
          <a:noFill/>
        </p:spPr>
        <p:txBody>
          <a:bodyPr wrap="square" rtlCol="0">
            <a:spAutoFit/>
          </a:bodyPr>
          <a:lstStyle/>
          <a:p>
            <a:r>
              <a:rPr lang="ru-RU" sz="2000" dirty="0" smtClean="0">
                <a:latin typeface="Times New Roman" panose="02020603050405020304" pitchFamily="18" charset="0"/>
                <a:cs typeface="Times New Roman" panose="02020603050405020304" pitchFamily="18" charset="0"/>
              </a:rPr>
              <a:t>И большинство наездов транспорта на пешеходов происходят именно из-за действий такого пешехода-невидимки, происходят столкновения транспорта или наезды его на различные препятствия. </a:t>
            </a:r>
          </a:p>
          <a:p>
            <a:r>
              <a:rPr lang="ru-RU" sz="2000" b="1" dirty="0" smtClean="0">
                <a:solidFill>
                  <a:srgbClr val="FF0000"/>
                </a:solidFill>
                <a:latin typeface="Times New Roman" panose="02020603050405020304" pitchFamily="18" charset="0"/>
                <a:cs typeface="Times New Roman" panose="02020603050405020304" pitchFamily="18" charset="0"/>
              </a:rPr>
              <a:t>Применение светоотражателей (катафотов) пешеходами </a:t>
            </a:r>
            <a:r>
              <a:rPr lang="ru-RU" sz="2000" dirty="0" smtClean="0">
                <a:latin typeface="Times New Roman" panose="02020603050405020304" pitchFamily="18" charset="0"/>
                <a:cs typeface="Times New Roman" panose="02020603050405020304" pitchFamily="18" charset="0"/>
              </a:rPr>
              <a:t>более чем в 6,5 раз снижает риск наезда транспортного средства на пешехода в тёмное время суток. При движении с ближним светом фар водитель замечает пешехода со светоотражающим элементом с расстояния 130 – 140 метров, когда без него – в лучшем случае с расстояния 25 – 40 метров. При движении с дальним светом он заметит пешехода на расстоянии до 400 метров.</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4155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692696"/>
            <a:ext cx="7774632" cy="4708981"/>
          </a:xfrm>
          <a:prstGeom prst="rect">
            <a:avLst/>
          </a:prstGeom>
          <a:noFill/>
        </p:spPr>
        <p:txBody>
          <a:bodyPr wrap="square" rtlCol="0">
            <a:spAutoFit/>
          </a:bodyPr>
          <a:lstStyle/>
          <a:p>
            <a:r>
              <a:rPr lang="ru-RU" sz="2000" u="sng" dirty="0" smtClean="0">
                <a:latin typeface="Times New Roman" panose="02020603050405020304" pitchFamily="18" charset="0"/>
                <a:cs typeface="Times New Roman" panose="02020603050405020304" pitchFamily="18" charset="0"/>
              </a:rPr>
              <a:t>Многие </a:t>
            </a:r>
            <a:r>
              <a:rPr lang="ru-RU" sz="2000" u="sng" dirty="0" smtClean="0">
                <a:latin typeface="Times New Roman" panose="02020603050405020304" pitchFamily="18" charset="0"/>
                <a:cs typeface="Times New Roman" panose="02020603050405020304" pitchFamily="18" charset="0"/>
              </a:rPr>
              <a:t>производители детской одежды заботятся не только о красоте и удобстве своей продукции, но и безопасности юного пешехода, используя светоотражающие элементы: рисунки на куртках, вставные полоски и т.д</a:t>
            </a:r>
            <a:r>
              <a:rPr lang="ru-RU" sz="2000" dirty="0" smtClean="0">
                <a:latin typeface="Times New Roman" panose="02020603050405020304" pitchFamily="18" charset="0"/>
                <a:cs typeface="Times New Roman" panose="02020603050405020304" pitchFamily="18" charset="0"/>
              </a:rPr>
              <a:t>. </a:t>
            </a:r>
            <a:r>
              <a:rPr lang="ru-RU" sz="2000" b="1" dirty="0" smtClean="0">
                <a:solidFill>
                  <a:srgbClr val="FF0000"/>
                </a:solidFill>
                <a:latin typeface="Times New Roman" panose="02020603050405020304" pitchFamily="18" charset="0"/>
                <a:cs typeface="Times New Roman" panose="02020603050405020304" pitchFamily="18" charset="0"/>
              </a:rPr>
              <a:t>При выборе отдавайте предпочтение именно таки моделям. </a:t>
            </a:r>
            <a:r>
              <a:rPr lang="ru-RU" sz="2000" dirty="0" smtClean="0">
                <a:latin typeface="Times New Roman" panose="02020603050405020304" pitchFamily="18" charset="0"/>
                <a:cs typeface="Times New Roman" panose="02020603050405020304" pitchFamily="18" charset="0"/>
              </a:rPr>
              <a:t>При отсутствии специальной одежды необходимо приобрести другие формы светоотражающих элементов, которые могут быть размещены на сумках, куртке или других предметах. Такими же элементами безопасности следует оснастить санки, коляски, велосипеды. Формы светоотражательных элементов различны. Знаки и подвески удобны тем, что их легко переместить с одной одежды на другую</a:t>
            </a:r>
            <a:r>
              <a:rPr lang="ru-RU" sz="2000" b="1" dirty="0" smtClean="0">
                <a:solidFill>
                  <a:srgbClr val="FF0000"/>
                </a:solidFill>
                <a:latin typeface="Times New Roman" panose="02020603050405020304" pitchFamily="18" charset="0"/>
                <a:cs typeface="Times New Roman" panose="02020603050405020304" pitchFamily="18" charset="0"/>
              </a:rPr>
              <a:t>. </a:t>
            </a:r>
            <a:r>
              <a:rPr lang="ru-RU" sz="2000" b="1" dirty="0" err="1" smtClean="0">
                <a:solidFill>
                  <a:srgbClr val="FF0000"/>
                </a:solidFill>
                <a:latin typeface="Times New Roman" panose="02020603050405020304" pitchFamily="18" charset="0"/>
                <a:cs typeface="Times New Roman" panose="02020603050405020304" pitchFamily="18" charset="0"/>
              </a:rPr>
              <a:t>Самоклеющиеся</a:t>
            </a:r>
            <a:r>
              <a:rPr lang="ru-RU" sz="2000" b="1" dirty="0" smtClean="0">
                <a:solidFill>
                  <a:srgbClr val="FF0000"/>
                </a:solidFill>
                <a:latin typeface="Times New Roman" panose="02020603050405020304" pitchFamily="18" charset="0"/>
                <a:cs typeface="Times New Roman" panose="02020603050405020304" pitchFamily="18" charset="0"/>
              </a:rPr>
              <a:t> наклейки могут быть использованы на любых поверхностях </a:t>
            </a:r>
            <a:r>
              <a:rPr lang="ru-RU" sz="2000" dirty="0" smtClean="0">
                <a:latin typeface="Times New Roman" panose="02020603050405020304" pitchFamily="18" charset="0"/>
                <a:cs typeface="Times New Roman" panose="02020603050405020304" pitchFamily="18" charset="0"/>
              </a:rPr>
              <a:t>(искусственная кожа, металлические части велосипедов, колясок и т.д.) и специальные светоотражающие браслеты. Приучайте себя и своих детей пользоваться доступными средствами безопасности.</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5050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795968"/>
            <a:ext cx="7506580" cy="5629935"/>
          </a:xfrm>
          <a:prstGeom prst="rect">
            <a:avLst/>
          </a:prstGeom>
        </p:spPr>
      </p:pic>
    </p:spTree>
    <p:extLst>
      <p:ext uri="{BB962C8B-B14F-4D97-AF65-F5344CB8AC3E}">
        <p14:creationId xmlns:p14="http://schemas.microsoft.com/office/powerpoint/2010/main" val="3234093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4560" t="4960" r="20980" b="-4960"/>
          <a:stretch/>
        </p:blipFill>
        <p:spPr>
          <a:xfrm>
            <a:off x="755576" y="692696"/>
            <a:ext cx="7819614" cy="5904656"/>
          </a:xfrm>
          <a:prstGeom prst="rect">
            <a:avLst/>
          </a:prstGeom>
        </p:spPr>
      </p:pic>
    </p:spTree>
    <p:extLst>
      <p:ext uri="{BB962C8B-B14F-4D97-AF65-F5344CB8AC3E}">
        <p14:creationId xmlns:p14="http://schemas.microsoft.com/office/powerpoint/2010/main" val="1098387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341" y="883176"/>
            <a:ext cx="7809318" cy="5544616"/>
          </a:xfrm>
          <a:prstGeom prst="rect">
            <a:avLst/>
          </a:prstGeom>
        </p:spPr>
      </p:pic>
    </p:spTree>
    <p:extLst>
      <p:ext uri="{BB962C8B-B14F-4D97-AF65-F5344CB8AC3E}">
        <p14:creationId xmlns:p14="http://schemas.microsoft.com/office/powerpoint/2010/main" val="1014032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9297" y="432242"/>
            <a:ext cx="4245406" cy="5993515"/>
          </a:xfrm>
          <a:prstGeom prst="rect">
            <a:avLst/>
          </a:prstGeom>
        </p:spPr>
      </p:pic>
    </p:spTree>
    <p:extLst>
      <p:ext uri="{BB962C8B-B14F-4D97-AF65-F5344CB8AC3E}">
        <p14:creationId xmlns:p14="http://schemas.microsoft.com/office/powerpoint/2010/main" val="316760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4318" y="2564904"/>
            <a:ext cx="3535363" cy="347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71599" y="1196751"/>
            <a:ext cx="7200800" cy="1015663"/>
          </a:xfrm>
          <a:prstGeom prst="rect">
            <a:avLst/>
          </a:prstGeom>
          <a:noFill/>
        </p:spPr>
        <p:txBody>
          <a:bodyPr wrap="square" rtlCol="0">
            <a:spAutoFit/>
          </a:bodyPr>
          <a:lstStyle/>
          <a:p>
            <a:pPr lvl="0" algn="ctr"/>
            <a:r>
              <a:rPr lang="ru-RU" sz="2000" b="1" dirty="0">
                <a:solidFill>
                  <a:srgbClr val="FF0000"/>
                </a:solidFill>
                <a:latin typeface="Times New Roman" panose="02020603050405020304" pitchFamily="18" charset="0"/>
                <a:cs typeface="Times New Roman" panose="02020603050405020304" pitchFamily="18" charset="0"/>
              </a:rPr>
              <a:t>Уважаемые родители!</a:t>
            </a:r>
          </a:p>
          <a:p>
            <a:pPr lvl="0" algn="ctr"/>
            <a:r>
              <a:rPr lang="ru-RU" sz="2000" dirty="0">
                <a:solidFill>
                  <a:prstClr val="black"/>
                </a:solidFill>
                <a:latin typeface="Times New Roman" panose="02020603050405020304" pitchFamily="18" charset="0"/>
                <a:cs typeface="Times New Roman" panose="02020603050405020304" pitchFamily="18" charset="0"/>
              </a:rPr>
              <a:t>Давайте обезопасим самое дорогое, что есть у нас в жизни – наше будущее, наших детей! </a:t>
            </a:r>
          </a:p>
        </p:txBody>
      </p:sp>
    </p:spTree>
    <p:extLst>
      <p:ext uri="{BB962C8B-B14F-4D97-AF65-F5344CB8AC3E}">
        <p14:creationId xmlns:p14="http://schemas.microsoft.com/office/powerpoint/2010/main" val="16593241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Остин">
  <a:themeElements>
    <a:clrScheme name="Остин">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Остин">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Остин">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39</TotalTime>
  <Words>401</Words>
  <Application>Microsoft Office PowerPoint</Application>
  <PresentationFormat>Экран (4:3)</PresentationFormat>
  <Paragraphs>7</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Остин</vt:lpstr>
      <vt:lpstr>«СВЕТООТРАЖАЮЩИЕ ЭЛЕМЕНТЫНА ОДЕЖДЕ ДЕТЕЙ!»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«СВЕТООТРАЖАЮЩИЕ ЭЛЕМЕНТЫНА ОДЕЖДЕ ДЕТЕЙ!»</dc:title>
  <dc:creator>Windows User</dc:creator>
  <cp:lastModifiedBy>Windows User</cp:lastModifiedBy>
  <cp:revision>4</cp:revision>
  <dcterms:created xsi:type="dcterms:W3CDTF">2021-12-09T13:24:39Z</dcterms:created>
  <dcterms:modified xsi:type="dcterms:W3CDTF">2021-12-10T09:11:04Z</dcterms:modified>
</cp:coreProperties>
</file>